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2" r:id="rId5"/>
    <p:sldId id="261" r:id="rId6"/>
    <p:sldId id="265" r:id="rId7"/>
    <p:sldId id="257" r:id="rId8"/>
    <p:sldId id="258"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FD367F6-8CC9-477A-B4AA-29EECA7441F6}">
          <p14:sldIdLst>
            <p14:sldId id="256"/>
            <p14:sldId id="263"/>
            <p14:sldId id="264"/>
            <p14:sldId id="262"/>
            <p14:sldId id="261"/>
            <p14:sldId id="265"/>
            <p14:sldId id="257"/>
            <p14:sldId id="258"/>
            <p14:sldId id="26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 Odd" initials="AO" lastIdx="1" clrIdx="0">
    <p:extLst>
      <p:ext uri="{19B8F6BF-5375-455C-9EA6-DF929625EA0E}">
        <p15:presenceInfo xmlns:p15="http://schemas.microsoft.com/office/powerpoint/2012/main" userId="Ann Od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48" y="6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3/17/2021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3/17/2021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AC1C9-BC5E-4D0E-B31E-367DDE0DA4E1}"/>
              </a:ext>
            </a:extLst>
          </p:cNvPr>
          <p:cNvSpPr>
            <a:spLocks noGrp="1"/>
          </p:cNvSpPr>
          <p:nvPr>
            <p:ph type="ctrTitle"/>
          </p:nvPr>
        </p:nvSpPr>
        <p:spPr/>
        <p:txBody>
          <a:bodyPr/>
          <a:lstStyle/>
          <a:p>
            <a:r>
              <a:rPr lang="en-US" dirty="0"/>
              <a:t>THE PEOPLE CONNECTION</a:t>
            </a:r>
          </a:p>
        </p:txBody>
      </p:sp>
      <p:sp>
        <p:nvSpPr>
          <p:cNvPr id="3" name="Subtitle 2">
            <a:extLst>
              <a:ext uri="{FF2B5EF4-FFF2-40B4-BE49-F238E27FC236}">
                <a16:creationId xmlns:a16="http://schemas.microsoft.com/office/drawing/2014/main" id="{42EA324F-28CA-4504-97FC-0AA1A23EA006}"/>
              </a:ext>
            </a:extLst>
          </p:cNvPr>
          <p:cNvSpPr>
            <a:spLocks noGrp="1"/>
          </p:cNvSpPr>
          <p:nvPr>
            <p:ph type="subTitle" idx="1"/>
          </p:nvPr>
        </p:nvSpPr>
        <p:spPr/>
        <p:txBody>
          <a:bodyPr>
            <a:normAutofit lnSpcReduction="10000"/>
          </a:bodyPr>
          <a:lstStyle/>
          <a:p>
            <a:r>
              <a:rPr lang="en-US" dirty="0"/>
              <a:t>17</a:t>
            </a:r>
            <a:r>
              <a:rPr lang="en-US" baseline="30000" dirty="0"/>
              <a:t>TH</a:t>
            </a:r>
            <a:r>
              <a:rPr lang="en-US" dirty="0"/>
              <a:t> MARCH 2021 AT 16H00 ONLINE WORKHOP:</a:t>
            </a:r>
          </a:p>
          <a:p>
            <a:r>
              <a:rPr lang="en-US" dirty="0"/>
              <a:t>HOW TO PREPARE YOUR CV FOR MAXIMUM EFFECT</a:t>
            </a:r>
          </a:p>
          <a:p>
            <a:r>
              <a:rPr lang="en-US" dirty="0"/>
              <a:t>PRESENTED BY EMMA CAVINA</a:t>
            </a:r>
          </a:p>
        </p:txBody>
      </p:sp>
    </p:spTree>
    <p:extLst>
      <p:ext uri="{BB962C8B-B14F-4D97-AF65-F5344CB8AC3E}">
        <p14:creationId xmlns:p14="http://schemas.microsoft.com/office/powerpoint/2010/main" val="246400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338E-7DF5-4B9B-BA40-F6B3E27F436D}"/>
              </a:ext>
            </a:extLst>
          </p:cNvPr>
          <p:cNvSpPr>
            <a:spLocks noGrp="1"/>
          </p:cNvSpPr>
          <p:nvPr>
            <p:ph type="title"/>
          </p:nvPr>
        </p:nvSpPr>
        <p:spPr/>
        <p:txBody>
          <a:bodyPr/>
          <a:lstStyle/>
          <a:p>
            <a:r>
              <a:rPr lang="en-US" dirty="0"/>
              <a:t>INTRODUCTION – EMMA CAVINA</a:t>
            </a:r>
          </a:p>
        </p:txBody>
      </p:sp>
      <p:sp>
        <p:nvSpPr>
          <p:cNvPr id="3" name="Content Placeholder 2">
            <a:extLst>
              <a:ext uri="{FF2B5EF4-FFF2-40B4-BE49-F238E27FC236}">
                <a16:creationId xmlns:a16="http://schemas.microsoft.com/office/drawing/2014/main" id="{5B0CCA5D-D161-4CD1-8B7D-6BFCA4AE9103}"/>
              </a:ext>
            </a:extLst>
          </p:cNvPr>
          <p:cNvSpPr>
            <a:spLocks noGrp="1"/>
          </p:cNvSpPr>
          <p:nvPr>
            <p:ph idx="1"/>
          </p:nvPr>
        </p:nvSpPr>
        <p:spPr/>
        <p:txBody>
          <a:bodyPr/>
          <a:lstStyle/>
          <a:p>
            <a:r>
              <a:rPr lang="en-US" dirty="0"/>
              <a:t>I have been recruiting for 25 years now and in this time, things have developed from a time when we used to talk to every single applicant that applied for a position because e-mail had not been born. </a:t>
            </a:r>
          </a:p>
          <a:p>
            <a:r>
              <a:rPr lang="en-US" dirty="0"/>
              <a:t>Recruiters in those days only accepted CV’s from applicants who could present themselves telephonically in 5 – 10 minutes and stand out from the rest of the applicants. </a:t>
            </a:r>
          </a:p>
          <a:p>
            <a:r>
              <a:rPr lang="en-US" dirty="0"/>
              <a:t>Things changed from that time and we started to receive e-mails – and we read CV’s one by one that we received in our inboxes.</a:t>
            </a:r>
          </a:p>
        </p:txBody>
      </p:sp>
    </p:spTree>
    <p:extLst>
      <p:ext uri="{BB962C8B-B14F-4D97-AF65-F5344CB8AC3E}">
        <p14:creationId xmlns:p14="http://schemas.microsoft.com/office/powerpoint/2010/main" val="362936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EB4C-4197-49DB-B0F8-EBDABD3909BD}"/>
              </a:ext>
            </a:extLst>
          </p:cNvPr>
          <p:cNvSpPr>
            <a:spLocks noGrp="1"/>
          </p:cNvSpPr>
          <p:nvPr>
            <p:ph type="title"/>
          </p:nvPr>
        </p:nvSpPr>
        <p:spPr/>
        <p:txBody>
          <a:bodyPr/>
          <a:lstStyle/>
          <a:p>
            <a:r>
              <a:rPr lang="en-US" dirty="0"/>
              <a:t>INTRODUCTION – EMMA CAVINA</a:t>
            </a:r>
          </a:p>
        </p:txBody>
      </p:sp>
      <p:sp>
        <p:nvSpPr>
          <p:cNvPr id="3" name="Content Placeholder 2">
            <a:extLst>
              <a:ext uri="{FF2B5EF4-FFF2-40B4-BE49-F238E27FC236}">
                <a16:creationId xmlns:a16="http://schemas.microsoft.com/office/drawing/2014/main" id="{AFBFBEA2-B69F-4223-8C63-10F94DAA56C9}"/>
              </a:ext>
            </a:extLst>
          </p:cNvPr>
          <p:cNvSpPr>
            <a:spLocks noGrp="1"/>
          </p:cNvSpPr>
          <p:nvPr>
            <p:ph idx="1"/>
          </p:nvPr>
        </p:nvSpPr>
        <p:spPr/>
        <p:txBody>
          <a:bodyPr/>
          <a:lstStyle/>
          <a:p>
            <a:r>
              <a:rPr lang="en-US" dirty="0"/>
              <a:t>Now you need to understand recruiters no longer even receive CV’s in their inboxes – your CV’s are sitting in job portals and unless a recruiter does a search and unless she or he then decides your CV looks good enough to download onto his or her computer your CV does not even get further than the job portal.</a:t>
            </a:r>
          </a:p>
          <a:p>
            <a:pPr marL="0" indent="0">
              <a:buNone/>
            </a:pPr>
            <a:endParaRPr lang="en-US" dirty="0"/>
          </a:p>
          <a:p>
            <a:pPr marL="0" indent="0" algn="ctr">
              <a:buNone/>
            </a:pPr>
            <a:r>
              <a:rPr lang="en-US" sz="4400" dirty="0"/>
              <a:t>So, in todays’ day of technology your CV is extremely important.</a:t>
            </a:r>
          </a:p>
          <a:p>
            <a:endParaRPr lang="en-US" dirty="0"/>
          </a:p>
        </p:txBody>
      </p:sp>
    </p:spTree>
    <p:extLst>
      <p:ext uri="{BB962C8B-B14F-4D97-AF65-F5344CB8AC3E}">
        <p14:creationId xmlns:p14="http://schemas.microsoft.com/office/powerpoint/2010/main" val="247152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5B2E2-BBA1-4642-AAEE-817BEBF20395}"/>
              </a:ext>
            </a:extLst>
          </p:cNvPr>
          <p:cNvSpPr>
            <a:spLocks noGrp="1"/>
          </p:cNvSpPr>
          <p:nvPr>
            <p:ph type="title"/>
          </p:nvPr>
        </p:nvSpPr>
        <p:spPr/>
        <p:txBody>
          <a:bodyPr/>
          <a:lstStyle/>
          <a:p>
            <a:pPr algn="ctr"/>
            <a:r>
              <a:rPr lang="en-US" dirty="0"/>
              <a:t>COMMON MISTAKES</a:t>
            </a:r>
          </a:p>
        </p:txBody>
      </p:sp>
      <p:sp>
        <p:nvSpPr>
          <p:cNvPr id="3" name="Content Placeholder 2">
            <a:extLst>
              <a:ext uri="{FF2B5EF4-FFF2-40B4-BE49-F238E27FC236}">
                <a16:creationId xmlns:a16="http://schemas.microsoft.com/office/drawing/2014/main" id="{CF00A8F0-FE03-4C12-A1F9-312E2218B88F}"/>
              </a:ext>
            </a:extLst>
          </p:cNvPr>
          <p:cNvSpPr>
            <a:spLocks noGrp="1"/>
          </p:cNvSpPr>
          <p:nvPr>
            <p:ph idx="1"/>
          </p:nvPr>
        </p:nvSpPr>
        <p:spPr/>
        <p:txBody>
          <a:bodyPr>
            <a:normAutofit lnSpcReduction="10000"/>
          </a:bodyPr>
          <a:lstStyle/>
          <a:p>
            <a:r>
              <a:rPr lang="en-US" dirty="0"/>
              <a:t>Bad spelling and very bad grammar. </a:t>
            </a:r>
          </a:p>
          <a:p>
            <a:r>
              <a:rPr lang="en-US" dirty="0"/>
              <a:t>Not having more than one contact number / email address on your CV. </a:t>
            </a:r>
          </a:p>
          <a:p>
            <a:r>
              <a:rPr lang="en-US" dirty="0"/>
              <a:t>Duties that have been pasted and copied from one job to the next job – an Accountant has the same duties from 2004 – 2008 and then again from 2008 – 2012.</a:t>
            </a:r>
          </a:p>
          <a:p>
            <a:r>
              <a:rPr lang="en-US" dirty="0"/>
              <a:t>CVs with no dates – more common than you might imagine.</a:t>
            </a:r>
          </a:p>
          <a:p>
            <a:r>
              <a:rPr lang="en-US" dirty="0"/>
              <a:t>CVs with dates that don’t tie up.</a:t>
            </a:r>
          </a:p>
          <a:p>
            <a:r>
              <a:rPr lang="en-US" dirty="0"/>
              <a:t>Qualifications with no dates or no university names.</a:t>
            </a:r>
          </a:p>
        </p:txBody>
      </p:sp>
    </p:spTree>
    <p:extLst>
      <p:ext uri="{BB962C8B-B14F-4D97-AF65-F5344CB8AC3E}">
        <p14:creationId xmlns:p14="http://schemas.microsoft.com/office/powerpoint/2010/main" val="457757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C6C68-A193-4BB0-B4E3-44556166D814}"/>
              </a:ext>
            </a:extLst>
          </p:cNvPr>
          <p:cNvSpPr>
            <a:spLocks noGrp="1"/>
          </p:cNvSpPr>
          <p:nvPr>
            <p:ph type="title"/>
          </p:nvPr>
        </p:nvSpPr>
        <p:spPr/>
        <p:txBody>
          <a:bodyPr/>
          <a:lstStyle/>
          <a:p>
            <a:pPr algn="ctr"/>
            <a:r>
              <a:rPr lang="en-US" dirty="0"/>
              <a:t>COMMON MISTAKES</a:t>
            </a:r>
          </a:p>
        </p:txBody>
      </p:sp>
      <p:sp>
        <p:nvSpPr>
          <p:cNvPr id="3" name="Content Placeholder 2">
            <a:extLst>
              <a:ext uri="{FF2B5EF4-FFF2-40B4-BE49-F238E27FC236}">
                <a16:creationId xmlns:a16="http://schemas.microsoft.com/office/drawing/2014/main" id="{BB469C4D-E6FE-4516-AE7A-0F290921CA86}"/>
              </a:ext>
            </a:extLst>
          </p:cNvPr>
          <p:cNvSpPr>
            <a:spLocks noGrp="1"/>
          </p:cNvSpPr>
          <p:nvPr>
            <p:ph idx="1"/>
          </p:nvPr>
        </p:nvSpPr>
        <p:spPr/>
        <p:txBody>
          <a:bodyPr/>
          <a:lstStyle/>
          <a:p>
            <a:r>
              <a:rPr lang="en-US" dirty="0"/>
              <a:t>Photographs on CVs</a:t>
            </a:r>
          </a:p>
          <a:p>
            <a:r>
              <a:rPr lang="en-US" dirty="0"/>
              <a:t>Using cliches </a:t>
            </a:r>
          </a:p>
          <a:p>
            <a:r>
              <a:rPr lang="en-US" dirty="0"/>
              <a:t>Job hopping</a:t>
            </a:r>
          </a:p>
          <a:p>
            <a:r>
              <a:rPr lang="en-US" dirty="0"/>
              <a:t>Not giving reasons for leaving different jobs</a:t>
            </a:r>
          </a:p>
          <a:p>
            <a:r>
              <a:rPr lang="en-US" dirty="0"/>
              <a:t>Not giving the geographical areas that you are willing to work </a:t>
            </a:r>
          </a:p>
          <a:p>
            <a:r>
              <a:rPr lang="en-US" dirty="0"/>
              <a:t>Not giving achievements</a:t>
            </a:r>
          </a:p>
          <a:p>
            <a:r>
              <a:rPr lang="en-US" dirty="0"/>
              <a:t>Listing computer software experience but not when it was last used or your level of competence </a:t>
            </a:r>
          </a:p>
        </p:txBody>
      </p:sp>
    </p:spTree>
    <p:extLst>
      <p:ext uri="{BB962C8B-B14F-4D97-AF65-F5344CB8AC3E}">
        <p14:creationId xmlns:p14="http://schemas.microsoft.com/office/powerpoint/2010/main" val="36996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AB4A-0842-41C3-BBFA-836292C9FBF3}"/>
              </a:ext>
            </a:extLst>
          </p:cNvPr>
          <p:cNvSpPr>
            <a:spLocks noGrp="1"/>
          </p:cNvSpPr>
          <p:nvPr>
            <p:ph type="title"/>
          </p:nvPr>
        </p:nvSpPr>
        <p:spPr/>
        <p:txBody>
          <a:bodyPr/>
          <a:lstStyle/>
          <a:p>
            <a:pPr algn="ctr"/>
            <a:r>
              <a:rPr lang="en-US" dirty="0"/>
              <a:t>COMMON MISTAKES</a:t>
            </a:r>
          </a:p>
        </p:txBody>
      </p:sp>
      <p:sp>
        <p:nvSpPr>
          <p:cNvPr id="3" name="Content Placeholder 2">
            <a:extLst>
              <a:ext uri="{FF2B5EF4-FFF2-40B4-BE49-F238E27FC236}">
                <a16:creationId xmlns:a16="http://schemas.microsoft.com/office/drawing/2014/main" id="{4728975E-809D-4164-9D8A-8CF6A6E0D93A}"/>
              </a:ext>
            </a:extLst>
          </p:cNvPr>
          <p:cNvSpPr>
            <a:spLocks noGrp="1"/>
          </p:cNvSpPr>
          <p:nvPr>
            <p:ph idx="1"/>
          </p:nvPr>
        </p:nvSpPr>
        <p:spPr/>
        <p:txBody>
          <a:bodyPr>
            <a:normAutofit fontScale="92500"/>
          </a:bodyPr>
          <a:lstStyle/>
          <a:p>
            <a:r>
              <a:rPr lang="en-US" dirty="0"/>
              <a:t>Writing in paragraphs instead of point form – a recruiter’s pet hate.</a:t>
            </a:r>
          </a:p>
          <a:p>
            <a:r>
              <a:rPr lang="en-US" dirty="0"/>
              <a:t>Failing to tailor your CV to each position you are applying to.</a:t>
            </a:r>
          </a:p>
          <a:p>
            <a:r>
              <a:rPr lang="en-US" dirty="0"/>
              <a:t>Cluttering your CV, a recruiters’ nightmare.</a:t>
            </a:r>
          </a:p>
          <a:p>
            <a:r>
              <a:rPr lang="en-US" dirty="0"/>
              <a:t>Summarizing all your duties together rather than separately under each job.</a:t>
            </a:r>
          </a:p>
          <a:p>
            <a:r>
              <a:rPr lang="en-US" dirty="0"/>
              <a:t>Making your CV too long or too complicated / elaborate – keep it simple easy to read ideally to skim.</a:t>
            </a:r>
          </a:p>
          <a:p>
            <a:r>
              <a:rPr lang="en-US" b="1" dirty="0"/>
              <a:t>MOST IMPORTANTLY: </a:t>
            </a:r>
            <a:r>
              <a:rPr lang="en-US" dirty="0"/>
              <a:t>Use the correct format. Your current job must be placed first and you work back from there.</a:t>
            </a:r>
            <a:endParaRPr lang="en-US" b="1" dirty="0"/>
          </a:p>
        </p:txBody>
      </p:sp>
    </p:spTree>
    <p:extLst>
      <p:ext uri="{BB962C8B-B14F-4D97-AF65-F5344CB8AC3E}">
        <p14:creationId xmlns:p14="http://schemas.microsoft.com/office/powerpoint/2010/main" val="1641533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Graphical user interface, table, Word&#10;&#10;Description automatically generated">
            <a:extLst>
              <a:ext uri="{FF2B5EF4-FFF2-40B4-BE49-F238E27FC236}">
                <a16:creationId xmlns:a16="http://schemas.microsoft.com/office/drawing/2014/main" id="{E473B653-C7BB-45B2-8950-1F9CD99E949A}"/>
              </a:ext>
            </a:extLst>
          </p:cNvPr>
          <p:cNvPicPr>
            <a:picLocks noChangeAspect="1"/>
          </p:cNvPicPr>
          <p:nvPr/>
        </p:nvPicPr>
        <p:blipFill rotWithShape="1">
          <a:blip r:embed="rId2"/>
          <a:srcRect l="10652" t="12848" r="10000" b="4946"/>
          <a:stretch/>
        </p:blipFill>
        <p:spPr>
          <a:xfrm>
            <a:off x="0" y="0"/>
            <a:ext cx="12192000" cy="6900524"/>
          </a:xfrm>
          <a:prstGeom prst="rect">
            <a:avLst/>
          </a:prstGeom>
        </p:spPr>
      </p:pic>
    </p:spTree>
    <p:extLst>
      <p:ext uri="{BB962C8B-B14F-4D97-AF65-F5344CB8AC3E}">
        <p14:creationId xmlns:p14="http://schemas.microsoft.com/office/powerpoint/2010/main" val="2086453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able&#10;&#10;Description automatically generated">
            <a:extLst>
              <a:ext uri="{FF2B5EF4-FFF2-40B4-BE49-F238E27FC236}">
                <a16:creationId xmlns:a16="http://schemas.microsoft.com/office/drawing/2014/main" id="{2AC541A0-090B-4AD2-BE73-6CBBAE42BAFF}"/>
              </a:ext>
            </a:extLst>
          </p:cNvPr>
          <p:cNvPicPr>
            <a:picLocks noChangeAspect="1"/>
          </p:cNvPicPr>
          <p:nvPr/>
        </p:nvPicPr>
        <p:blipFill rotWithShape="1">
          <a:blip r:embed="rId2"/>
          <a:srcRect l="10435" t="13291" r="9891" b="4608"/>
          <a:stretch/>
        </p:blipFill>
        <p:spPr>
          <a:xfrm>
            <a:off x="0" y="0"/>
            <a:ext cx="12192000" cy="6858000"/>
          </a:xfrm>
          <a:prstGeom prst="rect">
            <a:avLst/>
          </a:prstGeom>
        </p:spPr>
      </p:pic>
    </p:spTree>
    <p:extLst>
      <p:ext uri="{BB962C8B-B14F-4D97-AF65-F5344CB8AC3E}">
        <p14:creationId xmlns:p14="http://schemas.microsoft.com/office/powerpoint/2010/main" val="68736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35334416-8985-416E-9FF7-7FEA51296DBA}"/>
              </a:ext>
            </a:extLst>
          </p:cNvPr>
          <p:cNvPicPr>
            <a:picLocks noChangeAspect="1"/>
          </p:cNvPicPr>
          <p:nvPr/>
        </p:nvPicPr>
        <p:blipFill rotWithShape="1">
          <a:blip r:embed="rId2"/>
          <a:srcRect l="8261" t="13981" r="7283" b="4552"/>
          <a:stretch/>
        </p:blipFill>
        <p:spPr>
          <a:xfrm>
            <a:off x="0" y="0"/>
            <a:ext cx="12192000" cy="6858000"/>
          </a:xfrm>
          <a:prstGeom prst="rect">
            <a:avLst/>
          </a:prstGeom>
        </p:spPr>
      </p:pic>
    </p:spTree>
    <p:extLst>
      <p:ext uri="{BB962C8B-B14F-4D97-AF65-F5344CB8AC3E}">
        <p14:creationId xmlns:p14="http://schemas.microsoft.com/office/powerpoint/2010/main" val="354263248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61</TotalTime>
  <Words>423</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Trebuchet MS</vt:lpstr>
      <vt:lpstr>Berlin</vt:lpstr>
      <vt:lpstr>THE PEOPLE CONNECTION</vt:lpstr>
      <vt:lpstr>INTRODUCTION – EMMA CAVINA</vt:lpstr>
      <vt:lpstr>INTRODUCTION – EMMA CAVINA</vt:lpstr>
      <vt:lpstr>COMMON MISTAKES</vt:lpstr>
      <vt:lpstr>COMMON MISTAKES</vt:lpstr>
      <vt:lpstr>COMMON MISTAKES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PEOPLE CONNECTION</dc:title>
  <dc:creator>Ann Odd</dc:creator>
  <cp:lastModifiedBy>Ann Odd</cp:lastModifiedBy>
  <cp:revision>5</cp:revision>
  <dcterms:created xsi:type="dcterms:W3CDTF">2021-03-17T06:41:22Z</dcterms:created>
  <dcterms:modified xsi:type="dcterms:W3CDTF">2021-03-17T11:12:51Z</dcterms:modified>
</cp:coreProperties>
</file>